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58" r:id="rId5"/>
    <p:sldId id="263" r:id="rId6"/>
    <p:sldId id="264" r:id="rId7"/>
    <p:sldId id="274" r:id="rId8"/>
    <p:sldId id="262" r:id="rId9"/>
    <p:sldId id="259" r:id="rId10"/>
    <p:sldId id="260" r:id="rId11"/>
    <p:sldId id="265" r:id="rId12"/>
    <p:sldId id="272" r:id="rId13"/>
    <p:sldId id="271" r:id="rId14"/>
    <p:sldId id="267" r:id="rId15"/>
    <p:sldId id="268" r:id="rId16"/>
    <p:sldId id="269" r:id="rId17"/>
    <p:sldId id="275" r:id="rId18"/>
    <p:sldId id="277" r:id="rId19"/>
    <p:sldId id="276" r:id="rId2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904" y="-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07F15-A92F-4CE8-AC2B-CB87AC73C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52E8F6E-41A6-4D15-8B0B-582CDC83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D3441E-179D-4F41-B126-B5A33299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BA8FC3-00FD-47BC-A248-D1C0785A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164913-6724-438C-A8A6-65DB5DD5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9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EC19E3-D379-450C-8EBF-131E65BC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BA3FBE-3E55-41F1-BF01-D253221AB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086252-F1F4-4C62-A9A0-B83CCE87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6AE3B2-4BAF-421C-9783-F0F3510D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296E4C-1E38-4DA5-B90B-90B910FC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2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D64561-467C-46C7-BB5B-8CCB44DE4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4386A9-81B1-4DFE-8F1A-962D2BD3E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97A975-89E3-486A-887C-862BDB95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C82FF4-950D-468D-9139-239F36E2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76274D-6473-4B96-8410-884DD771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50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7AF483-DF28-4973-B72C-D4BE0728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0F2BBD-C2F4-4603-A4FC-DCBEEC52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100768-01DD-4E73-A3B7-6D4AA182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26FA9-76C5-4FD9-B80D-8243637E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7D6897-1C4A-4EB9-901A-743D4A2F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2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3887C6-CAA5-4F61-B6FB-2D17E36D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B7973-5A4E-4A90-ADC2-4A873CCE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25B597-A6D4-41FA-87F9-684D897D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5947DB-A174-4D2F-92C1-826D24FB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2B7644-C3C0-4FE4-8632-9D7B92E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32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32A13-D621-41CC-A445-FC2A5CFF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459D93-93E6-44E4-B466-ABD3E8E00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FFC7BC-85F1-480F-BFD9-6E15254AE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F494ED-2FF5-469A-96FC-D791E0FF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9B4E96-44C3-4B4F-BCD6-54FD2F34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712811-629F-4476-989E-71EFCFCE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53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BEA0E6-8A08-4BC4-B1E9-04E7F59F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78BF2F-00A4-4311-873C-289626054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EBEE51-9772-4D56-B618-E7190D48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A4EA8B-525B-4051-A3CB-742128390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CB05EB-53B4-4EEA-8DC1-F06FD5F4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D95929-5682-424B-8F71-3C02931F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3E9D5B-672A-4E46-8DA6-CA76A196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1306A4B-0880-4C5E-9690-7B9D6168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2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6785DE-8049-4B1E-8AEB-2204EBDA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ACF911-C83B-4FC9-86D5-8DAADE3A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F57297-EF77-4881-A1DB-09F9C085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C62D01-8D0E-4ABB-A6F3-17891947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8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0A4C70-A310-477D-BDDB-833C5271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0250821-29BA-410D-B1A1-3210D6A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30B287-9EE2-4ED3-BB90-4A5ED2EF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86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B60643-C3AB-4FB7-B79C-E8A8B160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9C8AD8-813E-4066-A4C6-883450B1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CDA0C8-D885-4D55-863F-802D3897A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21D10A-32AE-4BC9-8D19-29343A94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46489C-C825-4F9B-89A7-32643BE0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CE65A7-F9B5-4709-9148-7878B0BB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09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A725E2-A4A1-4259-B2ED-A861B655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4D42C4-88E0-476C-A09E-F771F4194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DA415A-6CAB-4F71-8ACE-130519373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83684C-8F32-4CEA-8175-74ED58DD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4A131C-FFD0-4576-A88D-40BA7C9B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D50297-BF87-4190-9639-A847798E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90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D3716B-B421-430B-9470-0CDA56D7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E54FAA-4571-4EB9-A95E-BD32961D7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E6C362-B6B9-4F99-B01D-C0C52980B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4710-5AE2-4D06-9D3C-02DAC1B0E284}" type="datetimeFigureOut">
              <a:rPr lang="en-GB" smtClean="0"/>
              <a:t>25/08/18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3404C2-73EB-4022-A5BD-3298FA3C2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BDCC67-2C83-4BBC-A461-D08F41309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F2D3-6195-493C-8FD7-7367F9AC99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05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rtonandfalkenham.suffolk.clou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B0D4A-C783-4877-BB6E-77EFC2E7A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966651"/>
            <a:ext cx="7429500" cy="2543312"/>
          </a:xfrm>
        </p:spPr>
        <p:txBody>
          <a:bodyPr anchor="t">
            <a:normAutofit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Kirton &amp; Falkenham Village Meeting 24</a:t>
            </a:r>
            <a:r>
              <a:rPr lang="en-GB" sz="48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August 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06041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A55998-180C-4E7D-A389-DF341E6A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2" y="1912963"/>
            <a:ext cx="7916680" cy="50182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74AE898B-5479-4D38-9661-3C0EC9E8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n-GB" dirty="0"/>
              <a:t>Draft Local Plan</a:t>
            </a:r>
          </a:p>
        </p:txBody>
      </p:sp>
    </p:spTree>
    <p:extLst>
      <p:ext uri="{BB962C8B-B14F-4D97-AF65-F5344CB8AC3E}">
        <p14:creationId xmlns:p14="http://schemas.microsoft.com/office/powerpoint/2010/main" val="242980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303438"/>
            <a:ext cx="9112249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Innocence Farm in Draft Local Plan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2" y="1564148"/>
            <a:ext cx="8598809" cy="2307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“Large </a:t>
            </a:r>
            <a:r>
              <a:rPr lang="en-US" dirty="0"/>
              <a:t>scale employment land allocation at Innocence Farm to support the continued viability of the Port of </a:t>
            </a:r>
            <a:r>
              <a:rPr lang="en-US" dirty="0" err="1"/>
              <a:t>Felixstowe</a:t>
            </a:r>
            <a:r>
              <a:rPr lang="en-US" dirty="0"/>
              <a:t> and other related businesses including HGV parking and small scale complementary uses which serve the ancillary needs of the businesses operating at this </a:t>
            </a:r>
            <a:r>
              <a:rPr lang="en-US" dirty="0" smtClean="0"/>
              <a:t>site”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15" y="4031373"/>
            <a:ext cx="4437731" cy="22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375709"/>
            <a:ext cx="9112249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Innocence Farm 2017 response objections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3" y="1688042"/>
            <a:ext cx="8805334" cy="4351338"/>
          </a:xfrm>
        </p:spPr>
        <p:txBody>
          <a:bodyPr/>
          <a:lstStyle/>
          <a:p>
            <a:r>
              <a:rPr lang="en-US" dirty="0" smtClean="0"/>
              <a:t>Pollution (fumes, light, noise)</a:t>
            </a:r>
          </a:p>
          <a:p>
            <a:r>
              <a:rPr lang="en-US" dirty="0"/>
              <a:t>B</a:t>
            </a:r>
            <a:r>
              <a:rPr lang="en-US" dirty="0" smtClean="0"/>
              <a:t>rownfield sites remain unused</a:t>
            </a:r>
          </a:p>
          <a:p>
            <a:r>
              <a:rPr lang="en-US" dirty="0" smtClean="0"/>
              <a:t>Greenfield sites with planning permission have not been developed</a:t>
            </a:r>
          </a:p>
          <a:p>
            <a:r>
              <a:rPr lang="en-US" dirty="0" smtClean="0"/>
              <a:t>Land banking</a:t>
            </a:r>
          </a:p>
          <a:p>
            <a:r>
              <a:rPr lang="en-US" dirty="0" smtClean="0"/>
              <a:t>Government stats show low level of historic growth (freight &amp; land)</a:t>
            </a:r>
          </a:p>
          <a:p>
            <a:r>
              <a:rPr lang="en-US" dirty="0" smtClean="0"/>
              <a:t>No traffic impact assessment completed (3,200 HGVs per 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375709"/>
            <a:ext cx="9112249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Innocence Farm 2018 ‘Joint PC’ objections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3" y="1688042"/>
            <a:ext cx="88053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main issues:</a:t>
            </a:r>
          </a:p>
          <a:p>
            <a:r>
              <a:rPr lang="en-US" dirty="0" smtClean="0"/>
              <a:t>Is </a:t>
            </a:r>
            <a:r>
              <a:rPr lang="en-US" dirty="0"/>
              <a:t>there a need for a site of this size for port related </a:t>
            </a:r>
            <a:r>
              <a:rPr lang="en-US" dirty="0" smtClean="0"/>
              <a:t>use?</a:t>
            </a:r>
          </a:p>
          <a:p>
            <a:r>
              <a:rPr lang="en-US" dirty="0" smtClean="0"/>
              <a:t>If </a:t>
            </a:r>
            <a:r>
              <a:rPr lang="en-US" dirty="0"/>
              <a:t>there is a need, is Innocence Farm the right location</a:t>
            </a:r>
            <a:r>
              <a:rPr lang="en-US" dirty="0" smtClean="0"/>
              <a:t>?</a:t>
            </a:r>
            <a:endParaRPr lang="en-GB" dirty="0"/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reassurance is offered to local people that the environmental impacts going to be properly addressed and their interests </a:t>
            </a:r>
            <a:r>
              <a:rPr lang="en-US" dirty="0" smtClean="0"/>
              <a:t>protected?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95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216959"/>
            <a:ext cx="911224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Need for a site for port related </a:t>
            </a:r>
            <a:r>
              <a:rPr lang="en-US" sz="4000" b="1" dirty="0" smtClean="0"/>
              <a:t>use?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3" y="1460500"/>
            <a:ext cx="8805334" cy="48154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evidence for a site of 116 Hectares (ha)</a:t>
            </a:r>
          </a:p>
          <a:p>
            <a:r>
              <a:rPr lang="en-US" dirty="0" err="1" smtClean="0"/>
              <a:t>Lichfield</a:t>
            </a:r>
            <a:r>
              <a:rPr lang="en-US" dirty="0" smtClean="0"/>
              <a:t> study forecasts for </a:t>
            </a:r>
            <a:r>
              <a:rPr lang="en-US" dirty="0"/>
              <a:t>off-port </a:t>
            </a:r>
            <a:r>
              <a:rPr lang="en-US" dirty="0" smtClean="0"/>
              <a:t>land:</a:t>
            </a:r>
          </a:p>
          <a:p>
            <a:pPr lvl="1"/>
            <a:r>
              <a:rPr lang="en-US" dirty="0" smtClean="0"/>
              <a:t>26.3 </a:t>
            </a:r>
            <a:r>
              <a:rPr lang="en-US" dirty="0"/>
              <a:t>ha </a:t>
            </a:r>
            <a:r>
              <a:rPr lang="en-US" dirty="0" smtClean="0"/>
              <a:t>(low case)</a:t>
            </a:r>
          </a:p>
          <a:p>
            <a:pPr lvl="1"/>
            <a:r>
              <a:rPr lang="en-US" dirty="0" smtClean="0"/>
              <a:t>103.8 </a:t>
            </a:r>
            <a:r>
              <a:rPr lang="en-US" dirty="0"/>
              <a:t>ha </a:t>
            </a:r>
            <a:r>
              <a:rPr lang="en-US" dirty="0" smtClean="0"/>
              <a:t>(high </a:t>
            </a:r>
            <a:r>
              <a:rPr lang="en-US" dirty="0"/>
              <a:t>case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66.9 </a:t>
            </a:r>
            <a:r>
              <a:rPr lang="en-US" dirty="0"/>
              <a:t>ha</a:t>
            </a:r>
            <a:r>
              <a:rPr lang="en-GB" dirty="0"/>
              <a:t> </a:t>
            </a:r>
            <a:r>
              <a:rPr lang="en-GB" dirty="0" smtClean="0"/>
              <a:t>(central case)</a:t>
            </a:r>
          </a:p>
          <a:p>
            <a:pPr lvl="1"/>
            <a:r>
              <a:rPr lang="en-US" dirty="0" smtClean="0"/>
              <a:t>67 ha existing </a:t>
            </a:r>
            <a:r>
              <a:rPr lang="en-US" dirty="0"/>
              <a:t>pipeline supply of </a:t>
            </a:r>
            <a:r>
              <a:rPr lang="en-US" dirty="0" smtClean="0"/>
              <a:t>suitable employment </a:t>
            </a:r>
            <a:r>
              <a:rPr lang="en-US" dirty="0"/>
              <a:t>land </a:t>
            </a:r>
            <a:r>
              <a:rPr lang="en-US" dirty="0" smtClean="0"/>
              <a:t>in </a:t>
            </a:r>
            <a:r>
              <a:rPr lang="en-US" dirty="0"/>
              <a:t>close proximity to the Port of </a:t>
            </a:r>
            <a:r>
              <a:rPr lang="en-US" dirty="0" err="1"/>
              <a:t>Felixstowe</a:t>
            </a:r>
            <a:r>
              <a:rPr lang="en-US" dirty="0"/>
              <a:t> </a:t>
            </a:r>
          </a:p>
          <a:p>
            <a:r>
              <a:rPr lang="en-US" dirty="0" smtClean="0"/>
              <a:t>Case for land east of Orwell </a:t>
            </a:r>
            <a:r>
              <a:rPr lang="en-US" smtClean="0"/>
              <a:t>is suspect</a:t>
            </a:r>
            <a:endParaRPr lang="en-US" dirty="0"/>
          </a:p>
          <a:p>
            <a:pPr lvl="1"/>
            <a:r>
              <a:rPr lang="en-US" dirty="0" smtClean="0"/>
              <a:t>Existing permissions of 166 ha between Bury St. Edmunds &amp; Port of </a:t>
            </a:r>
            <a:r>
              <a:rPr lang="en-US" dirty="0" err="1" smtClean="0"/>
              <a:t>Felixstowe</a:t>
            </a:r>
            <a:endParaRPr lang="en-US" dirty="0" smtClean="0"/>
          </a:p>
          <a:p>
            <a:pPr lvl="1"/>
            <a:r>
              <a:rPr lang="en-US" dirty="0" smtClean="0"/>
              <a:t>60% greater than demanded by high case</a:t>
            </a:r>
          </a:p>
          <a:p>
            <a:pPr lvl="1"/>
            <a:r>
              <a:rPr lang="en-US" dirty="0" smtClean="0"/>
              <a:t>No interworking between District Councils to ensure best outcome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4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216959"/>
            <a:ext cx="9112249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Is Innocence Farm the right location?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3" y="1375834"/>
            <a:ext cx="8953500" cy="5291666"/>
          </a:xfrm>
        </p:spPr>
        <p:txBody>
          <a:bodyPr>
            <a:normAutofit/>
          </a:bodyPr>
          <a:lstStyle/>
          <a:p>
            <a:r>
              <a:rPr lang="en-US" dirty="0" err="1" smtClean="0"/>
              <a:t>Lichfield</a:t>
            </a:r>
            <a:r>
              <a:rPr lang="en-US" dirty="0" smtClean="0"/>
              <a:t> evaluation of 10 sites is illogical &amp; unscientific:</a:t>
            </a:r>
          </a:p>
          <a:p>
            <a:pPr lvl="1"/>
            <a:r>
              <a:rPr lang="en-US" dirty="0" smtClean="0"/>
              <a:t>Only six criteria are used, and each have equal weighting</a:t>
            </a:r>
          </a:p>
          <a:p>
            <a:pPr lvl="1"/>
            <a:r>
              <a:rPr lang="en-US" dirty="0" smtClean="0"/>
              <a:t>No consideration to strategic siting </a:t>
            </a:r>
            <a:r>
              <a:rPr lang="en-US" dirty="0" err="1" smtClean="0"/>
              <a:t>eg</a:t>
            </a:r>
            <a:r>
              <a:rPr lang="en-US" dirty="0"/>
              <a:t> </a:t>
            </a:r>
            <a:r>
              <a:rPr lang="en-US" dirty="0" smtClean="0"/>
              <a:t>east or west of A14, proximity to railway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nfrastructure development costs (</a:t>
            </a:r>
            <a:r>
              <a:rPr lang="en-US" dirty="0" err="1" smtClean="0"/>
              <a:t>eg</a:t>
            </a:r>
            <a:r>
              <a:rPr lang="en-US" dirty="0" smtClean="0"/>
              <a:t> road access) not sufficiently addressed</a:t>
            </a:r>
          </a:p>
          <a:p>
            <a:pPr lvl="1"/>
            <a:r>
              <a:rPr lang="en-US" dirty="0" smtClean="0"/>
              <a:t>Markings against each criteria are perverse </a:t>
            </a:r>
            <a:r>
              <a:rPr lang="en-US" dirty="0" err="1" smtClean="0"/>
              <a:t>eg</a:t>
            </a:r>
            <a:r>
              <a:rPr lang="en-US" dirty="0" smtClean="0"/>
              <a:t> a mark of 5 if land owner is deemed to have put forward land for port related use</a:t>
            </a:r>
          </a:p>
          <a:p>
            <a:r>
              <a:rPr lang="en-US" dirty="0" smtClean="0"/>
              <a:t>Traffic study does not reflect the proposed site use</a:t>
            </a:r>
          </a:p>
          <a:p>
            <a:pPr lvl="1"/>
            <a:r>
              <a:rPr lang="en-US" dirty="0" smtClean="0"/>
              <a:t>No suggestion that new road access is required</a:t>
            </a:r>
          </a:p>
          <a:p>
            <a:pPr lvl="1"/>
            <a:r>
              <a:rPr lang="en-US" dirty="0" smtClean="0"/>
              <a:t>No assessment of increased HGVs with or without new road access</a:t>
            </a:r>
          </a:p>
        </p:txBody>
      </p:sp>
    </p:spTree>
    <p:extLst>
      <p:ext uri="{BB962C8B-B14F-4D97-AF65-F5344CB8AC3E}">
        <p14:creationId xmlns:p14="http://schemas.microsoft.com/office/powerpoint/2010/main" val="176416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216959"/>
            <a:ext cx="9112249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Mitigation of environmental impact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3" y="1375834"/>
            <a:ext cx="8953500" cy="52916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</a:t>
            </a:r>
            <a:r>
              <a:rPr lang="en-US" dirty="0" smtClean="0"/>
              <a:t>esidential </a:t>
            </a:r>
            <a:r>
              <a:rPr lang="en-US" dirty="0"/>
              <a:t>property backs onto the </a:t>
            </a:r>
            <a:r>
              <a:rPr lang="en-US" dirty="0" smtClean="0"/>
              <a:t>land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school </a:t>
            </a:r>
            <a:r>
              <a:rPr lang="en-US" dirty="0" smtClean="0"/>
              <a:t>only </a:t>
            </a:r>
            <a:r>
              <a:rPr lang="en-US" dirty="0"/>
              <a:t>a short distance </a:t>
            </a:r>
            <a:r>
              <a:rPr lang="en-US" dirty="0" smtClean="0"/>
              <a:t>away </a:t>
            </a:r>
          </a:p>
          <a:p>
            <a:pPr lvl="0"/>
            <a:r>
              <a:rPr lang="en-US" dirty="0" smtClean="0"/>
              <a:t>24 </a:t>
            </a:r>
            <a:r>
              <a:rPr lang="en-US" dirty="0"/>
              <a:t>hour working with the resultant air pollution, light pollution and noise would be unconscionable in this rural </a:t>
            </a:r>
            <a:r>
              <a:rPr lang="en-US" dirty="0" smtClean="0"/>
              <a:t>environment</a:t>
            </a:r>
            <a:endParaRPr lang="en-GB" dirty="0"/>
          </a:p>
          <a:p>
            <a:pPr lvl="0"/>
            <a:r>
              <a:rPr lang="en-US" dirty="0" smtClean="0"/>
              <a:t>Proposed use is </a:t>
            </a:r>
            <a:r>
              <a:rPr lang="en-US" dirty="0"/>
              <a:t>left open in the interests of ‘</a:t>
            </a:r>
            <a:r>
              <a:rPr lang="en-US" dirty="0" smtClean="0"/>
              <a:t>flexibility’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rovision </a:t>
            </a:r>
            <a:r>
              <a:rPr lang="en-US" dirty="0"/>
              <a:t>of landscaping &amp;</a:t>
            </a:r>
            <a:r>
              <a:rPr lang="en-US" dirty="0" smtClean="0"/>
              <a:t> </a:t>
            </a:r>
            <a:r>
              <a:rPr lang="en-US" dirty="0"/>
              <a:t>buffers </a:t>
            </a:r>
            <a:r>
              <a:rPr lang="en-US" dirty="0" smtClean="0"/>
              <a:t>is </a:t>
            </a:r>
            <a:r>
              <a:rPr lang="en-US" dirty="0"/>
              <a:t>not described in any </a:t>
            </a:r>
            <a:r>
              <a:rPr lang="en-US" dirty="0" smtClean="0"/>
              <a:t>detail</a:t>
            </a:r>
          </a:p>
          <a:p>
            <a:pPr lvl="1"/>
            <a:r>
              <a:rPr lang="en-US" dirty="0" smtClean="0"/>
              <a:t>Leaving so </a:t>
            </a:r>
            <a:r>
              <a:rPr lang="en-US" dirty="0"/>
              <a:t>much open is unacceptable for those living nearby who may face the possibility of 20 years of blight </a:t>
            </a:r>
            <a:r>
              <a:rPr lang="en-US" dirty="0" smtClean="0"/>
              <a:t>ahead</a:t>
            </a:r>
          </a:p>
          <a:p>
            <a:pPr lvl="1"/>
            <a:r>
              <a:rPr lang="en-US" dirty="0" smtClean="0"/>
              <a:t>Residents </a:t>
            </a:r>
            <a:r>
              <a:rPr lang="en-US" dirty="0"/>
              <a:t>need to have some certainty about the protection which will be provided for </a:t>
            </a:r>
            <a:r>
              <a:rPr lang="en-US" dirty="0" smtClean="0"/>
              <a:t>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79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65630-2ECB-442A-90AB-A9FCE520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85" y="2337092"/>
            <a:ext cx="8543925" cy="1325563"/>
          </a:xfrm>
        </p:spPr>
        <p:txBody>
          <a:bodyPr/>
          <a:lstStyle/>
          <a:p>
            <a:pPr algn="ctr"/>
            <a:r>
              <a:rPr lang="en-US" dirty="0"/>
              <a:t>Comments &amp; questions from the audience</a:t>
            </a:r>
          </a:p>
        </p:txBody>
      </p:sp>
    </p:spTree>
    <p:extLst>
      <p:ext uri="{BB962C8B-B14F-4D97-AF65-F5344CB8AC3E}">
        <p14:creationId xmlns:p14="http://schemas.microsoft.com/office/powerpoint/2010/main" val="240408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65630-2ECB-442A-90AB-A9FCE520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16" y="303181"/>
            <a:ext cx="8543925" cy="1325563"/>
          </a:xfrm>
        </p:spPr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3" y="1688042"/>
            <a:ext cx="8805334" cy="4217530"/>
          </a:xfrm>
        </p:spPr>
        <p:txBody>
          <a:bodyPr>
            <a:normAutofit/>
          </a:bodyPr>
          <a:lstStyle/>
          <a:p>
            <a:r>
              <a:rPr lang="en-US" dirty="0" smtClean="0"/>
              <a:t>All responses to the draft Local Plan by 14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</a:p>
          <a:p>
            <a:r>
              <a:rPr lang="en-US" dirty="0" err="1" smtClean="0"/>
              <a:t>Organise</a:t>
            </a:r>
            <a:r>
              <a:rPr lang="en-US" dirty="0" smtClean="0"/>
              <a:t> </a:t>
            </a:r>
            <a:r>
              <a:rPr lang="en-US" dirty="0"/>
              <a:t>a petition?  Across all local Parishes?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Anything else?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~~~~~~~~~~~~~~~~~~~~</a:t>
            </a:r>
            <a:endParaRPr lang="en-US" dirty="0"/>
          </a:p>
          <a:p>
            <a:r>
              <a:rPr lang="en-US" dirty="0" smtClean="0"/>
              <a:t>Find </a:t>
            </a:r>
            <a:r>
              <a:rPr lang="en-US" dirty="0"/>
              <a:t>out about the proposals and keep up to date with what we’re doing about them </a:t>
            </a:r>
            <a:r>
              <a:rPr lang="en-US" dirty="0" smtClean="0"/>
              <a:t>on the PC website</a:t>
            </a:r>
            <a:endParaRPr lang="en-US" dirty="0"/>
          </a:p>
          <a:p>
            <a:r>
              <a:rPr lang="en-US" dirty="0" smtClean="0"/>
              <a:t>Register for </a:t>
            </a:r>
            <a:r>
              <a:rPr lang="en-US" dirty="0"/>
              <a:t>email updates </a:t>
            </a:r>
            <a:r>
              <a:rPr lang="en-US" dirty="0" smtClean="0"/>
              <a:t>on the PC website</a:t>
            </a: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www.kirtonandfalkenham.suffolk.cloud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4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65630-2ECB-442A-90AB-A9FCE520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85" y="2337092"/>
            <a:ext cx="8543925" cy="1325563"/>
          </a:xfrm>
        </p:spPr>
        <p:txBody>
          <a:bodyPr/>
          <a:lstStyle/>
          <a:p>
            <a:pPr algn="ctr"/>
            <a:r>
              <a:rPr lang="en-US" dirty="0" smtClean="0"/>
              <a:t>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5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Welcome &amp; Introduction</a:t>
            </a:r>
          </a:p>
          <a:p>
            <a:r>
              <a:rPr lang="en-US" dirty="0" smtClean="0"/>
              <a:t>K&amp;F Housing proposal in draft Local Plan</a:t>
            </a:r>
          </a:p>
          <a:p>
            <a:r>
              <a:rPr lang="en-US" dirty="0" smtClean="0"/>
              <a:t>Response to SCDC arising from 2017 Village Meeting</a:t>
            </a:r>
          </a:p>
          <a:p>
            <a:r>
              <a:rPr lang="en-US" dirty="0" smtClean="0"/>
              <a:t>Comments &amp; questions from the audience</a:t>
            </a:r>
          </a:p>
          <a:p>
            <a:r>
              <a:rPr lang="en-US" dirty="0" smtClean="0"/>
              <a:t>Innocence Farm proposal in draft Local Plan</a:t>
            </a:r>
          </a:p>
          <a:p>
            <a:r>
              <a:rPr lang="en-US" dirty="0"/>
              <a:t>Response to SCDC arising from 2017 Village Meeting</a:t>
            </a:r>
          </a:p>
          <a:p>
            <a:r>
              <a:rPr lang="en-US" dirty="0" smtClean="0"/>
              <a:t>Draft response from combined local Parish Councils</a:t>
            </a:r>
          </a:p>
          <a:p>
            <a:r>
              <a:rPr lang="en-US" dirty="0"/>
              <a:t>Comments &amp; questions from the </a:t>
            </a:r>
            <a:r>
              <a:rPr lang="en-US" dirty="0" smtClean="0"/>
              <a:t>audience</a:t>
            </a:r>
          </a:p>
          <a:p>
            <a:r>
              <a:rPr lang="en-US" dirty="0" smtClean="0"/>
              <a:t>Next steps</a:t>
            </a:r>
            <a:endParaRPr lang="en-US" dirty="0"/>
          </a:p>
          <a:p>
            <a:r>
              <a:rPr lang="en-US" dirty="0" smtClean="0"/>
              <a:t>Close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6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1B15DA-C121-4B3C-BDB8-75AC6E89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807" y="1526828"/>
            <a:ext cx="7429500" cy="1655762"/>
          </a:xfrm>
        </p:spPr>
        <p:txBody>
          <a:bodyPr>
            <a:noAutofit/>
          </a:bodyPr>
          <a:lstStyle/>
          <a:p>
            <a:r>
              <a:rPr lang="en-GB" sz="4400" dirty="0"/>
              <a:t>Housing Proposal </a:t>
            </a:r>
            <a:r>
              <a:rPr lang="en-GB" sz="4400" dirty="0" err="1"/>
              <a:t>in“Draft</a:t>
            </a:r>
            <a:r>
              <a:rPr lang="en-GB" sz="4400" dirty="0"/>
              <a:t> Local Plan”</a:t>
            </a:r>
          </a:p>
        </p:txBody>
      </p:sp>
    </p:spTree>
    <p:extLst>
      <p:ext uri="{BB962C8B-B14F-4D97-AF65-F5344CB8AC3E}">
        <p14:creationId xmlns:p14="http://schemas.microsoft.com/office/powerpoint/2010/main" val="310102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CBAAF7-555B-4040-833A-C2683648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430" y="1907457"/>
            <a:ext cx="5200744" cy="44578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D3BC161-0B7F-4121-8BE9-44165664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One site in Kirton &amp; Falkenham proposed for housing during period to 2036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C8B8D42-A4D2-443B-9D74-0E302F9685CD}"/>
              </a:ext>
            </a:extLst>
          </p:cNvPr>
          <p:cNvSpPr txBox="1">
            <a:spLocks/>
          </p:cNvSpPr>
          <p:nvPr/>
        </p:nvSpPr>
        <p:spPr>
          <a:xfrm>
            <a:off x="464827" y="1907457"/>
            <a:ext cx="3513551" cy="392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SCDC Policy team estimate 12 dwellings.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However the same team’s estimates proved to be a great understatement in the number of houses for Paddock Close.</a:t>
            </a:r>
          </a:p>
        </p:txBody>
      </p:sp>
    </p:spTree>
    <p:extLst>
      <p:ext uri="{BB962C8B-B14F-4D97-AF65-F5344CB8AC3E}">
        <p14:creationId xmlns:p14="http://schemas.microsoft.com/office/powerpoint/2010/main" val="146122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291D6-A4D0-43A2-8D74-C636B865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Points from last years village meeting on the “Issues &amp; Options” draft.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3D561E-A545-4EC6-98AB-9C1E9CB9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sz="2600" dirty="0"/>
              <a:t>What facilities do you want?     Post Office and/or a shop. </a:t>
            </a:r>
          </a:p>
          <a:p>
            <a:pPr>
              <a:lnSpc>
                <a:spcPct val="160000"/>
              </a:lnSpc>
            </a:pPr>
            <a:r>
              <a:rPr lang="en-GB" sz="2600" dirty="0"/>
              <a:t>Many raised the point that if you live in a village you do not expect a wide range of facilities.</a:t>
            </a:r>
          </a:p>
          <a:p>
            <a:pPr>
              <a:lnSpc>
                <a:spcPct val="160000"/>
              </a:lnSpc>
            </a:pPr>
            <a:r>
              <a:rPr lang="en-GB" sz="2600" dirty="0"/>
              <a:t>Many felt that the surrounding countryside was important and of high value</a:t>
            </a:r>
          </a:p>
          <a:p>
            <a:pPr>
              <a:lnSpc>
                <a:spcPct val="160000"/>
              </a:lnSpc>
            </a:pPr>
            <a:r>
              <a:rPr lang="en-GB" sz="2600" dirty="0"/>
              <a:t>Planners must include affordable homes and they must be insisted upon.</a:t>
            </a:r>
          </a:p>
          <a:p>
            <a:pPr>
              <a:lnSpc>
                <a:spcPct val="160000"/>
              </a:lnSpc>
            </a:pPr>
            <a:r>
              <a:rPr lang="en-GB" sz="2600" dirty="0"/>
              <a:t>Developers rarely include bungalows and they must be included. </a:t>
            </a:r>
          </a:p>
          <a:p>
            <a:pPr>
              <a:lnSpc>
                <a:spcPct val="160000"/>
              </a:lnSpc>
            </a:pPr>
            <a:r>
              <a:rPr lang="en-GB" sz="2600" dirty="0"/>
              <a:t>Fewer people were in individual households (older people/ single households) and therefore smaller houses were needed not 5 bedroom homes</a:t>
            </a:r>
          </a:p>
          <a:p>
            <a:pPr>
              <a:lnSpc>
                <a:spcPct val="160000"/>
              </a:lnSpc>
            </a:pPr>
            <a:r>
              <a:rPr lang="en-GB" sz="2600" dirty="0"/>
              <a:t>There are currently not enough places at Trimley St Martin School</a:t>
            </a:r>
          </a:p>
          <a:p>
            <a:endParaRPr lang="en-GB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6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65630-2ECB-442A-90AB-A9FCE520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85" y="2337092"/>
            <a:ext cx="8543925" cy="1325563"/>
          </a:xfrm>
        </p:spPr>
        <p:txBody>
          <a:bodyPr/>
          <a:lstStyle/>
          <a:p>
            <a:pPr algn="ctr"/>
            <a:r>
              <a:rPr lang="en-US" dirty="0"/>
              <a:t>Comments &amp; questions from the audience</a:t>
            </a:r>
          </a:p>
        </p:txBody>
      </p:sp>
    </p:spTree>
    <p:extLst>
      <p:ext uri="{BB962C8B-B14F-4D97-AF65-F5344CB8AC3E}">
        <p14:creationId xmlns:p14="http://schemas.microsoft.com/office/powerpoint/2010/main" val="134655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65630-2ECB-442A-90AB-A9FCE520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04504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0794F-6775-4DD3-88E7-26CD58B5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62" y="241233"/>
            <a:ext cx="8543925" cy="1325563"/>
          </a:xfrm>
        </p:spPr>
        <p:txBody>
          <a:bodyPr/>
          <a:lstStyle/>
          <a:p>
            <a:r>
              <a:rPr lang="en-GB" dirty="0"/>
              <a:t>Current Local Plan </a:t>
            </a:r>
            <a:r>
              <a:rPr lang="en-GB" sz="3200" dirty="0"/>
              <a:t>(approved by Government 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988C4B-5A5C-4047-82AA-19884B8AD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1" t="40260" r="31341" b="35904"/>
          <a:stretch/>
        </p:blipFill>
        <p:spPr>
          <a:xfrm>
            <a:off x="870769" y="1445342"/>
            <a:ext cx="4599052" cy="1983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FDC3EC-CA7B-405F-993E-6A5199C3D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9" t="30968" r="31290" b="32760"/>
          <a:stretch/>
        </p:blipFill>
        <p:spPr>
          <a:xfrm>
            <a:off x="681037" y="3429000"/>
            <a:ext cx="5286529" cy="32151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8FEF5CE3-B28C-4F97-94D4-8B5BDB64BD64}"/>
              </a:ext>
            </a:extLst>
          </p:cNvPr>
          <p:cNvCxnSpPr>
            <a:cxnSpLocks/>
          </p:cNvCxnSpPr>
          <p:nvPr/>
        </p:nvCxnSpPr>
        <p:spPr>
          <a:xfrm flipH="1">
            <a:off x="5710101" y="4467497"/>
            <a:ext cx="186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9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C223B-AF1F-46E1-9760-1544DBAE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Draft Local Plan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96D2E4-782D-48EA-BCF7-717665CE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82" y="1330561"/>
            <a:ext cx="6711482" cy="53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803</Words>
  <Application>Microsoft Macintosh PowerPoint</Application>
  <PresentationFormat>A4 Paper (210x297 mm)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Kirton &amp; Falkenham Village Meeting 24th August 2018</vt:lpstr>
      <vt:lpstr>Agenda</vt:lpstr>
      <vt:lpstr>PowerPoint Presentation</vt:lpstr>
      <vt:lpstr>One site in Kirton &amp; Falkenham proposed for housing during period to 2036</vt:lpstr>
      <vt:lpstr>Key Points from last years village meeting on the “Issues &amp; Options” draft.</vt:lpstr>
      <vt:lpstr>Comments &amp; questions from the audience</vt:lpstr>
      <vt:lpstr>Backup Slides</vt:lpstr>
      <vt:lpstr>Current Local Plan (approved by Government 2017)</vt:lpstr>
      <vt:lpstr>Draft Local Plan</vt:lpstr>
      <vt:lpstr>Draft Local Plan</vt:lpstr>
      <vt:lpstr>Innocence Farm in Draft Local Plan</vt:lpstr>
      <vt:lpstr>Innocence Farm 2017 response objections </vt:lpstr>
      <vt:lpstr>Innocence Farm 2018 ‘Joint PC’ objections </vt:lpstr>
      <vt:lpstr>Need for a site for port related use?</vt:lpstr>
      <vt:lpstr>Is Innocence Farm the right location?</vt:lpstr>
      <vt:lpstr>Mitigation of environmental impact</vt:lpstr>
      <vt:lpstr>Comments &amp; questions from the audience</vt:lpstr>
      <vt:lpstr>Next steps</vt:lpstr>
      <vt:lpstr>Close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Kirton &amp; Falkenham Village Meeting 18th September 2017</dc:title>
  <dc:creator>i cc</dc:creator>
  <cp:lastModifiedBy>Graham Walker</cp:lastModifiedBy>
  <cp:revision>21</cp:revision>
  <dcterms:created xsi:type="dcterms:W3CDTF">2017-09-17T17:46:44Z</dcterms:created>
  <dcterms:modified xsi:type="dcterms:W3CDTF">2018-08-24T23:40:54Z</dcterms:modified>
</cp:coreProperties>
</file>